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0F345-C300-403F-9502-15132FE069BA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52517-19B1-467D-9E5C-37809346A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Managing Anger and</a:t>
            </a:r>
            <a:br>
              <a:rPr lang="en-US" dirty="0" smtClean="0"/>
            </a:br>
            <a:r>
              <a:rPr lang="en-US" dirty="0" smtClean="0"/>
              <a:t>Preventing Violence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Answering the telephone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by second or third ring</a:t>
            </a:r>
          </a:p>
          <a:p>
            <a:r>
              <a:rPr lang="en-US" dirty="0" smtClean="0"/>
              <a:t>Use friendly voice, ask to help, concentrate on how you sound</a:t>
            </a:r>
          </a:p>
          <a:p>
            <a:r>
              <a:rPr lang="en-US" dirty="0" smtClean="0"/>
              <a:t>Never embarrass the caller</a:t>
            </a:r>
          </a:p>
          <a:p>
            <a:r>
              <a:rPr lang="en-US" dirty="0" smtClean="0"/>
              <a:t>Ask before putting a caller on hold; check back and offer to take a message</a:t>
            </a:r>
          </a:p>
          <a:p>
            <a:r>
              <a:rPr lang="en-US" dirty="0" smtClean="0"/>
              <a:t>Know how to transfer a caller correctly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Preventing and responding</a:t>
            </a:r>
            <a:br>
              <a:rPr lang="en-US" dirty="0" smtClean="0"/>
            </a:br>
            <a:r>
              <a:rPr lang="en-US" dirty="0" smtClean="0"/>
              <a:t>to a robbery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Preventing:</a:t>
            </a:r>
          </a:p>
          <a:p>
            <a:pPr lvl="1"/>
            <a:r>
              <a:rPr lang="en-US" dirty="0" smtClean="0"/>
              <a:t>Unattractive target</a:t>
            </a:r>
          </a:p>
          <a:p>
            <a:pPr lvl="1"/>
            <a:r>
              <a:rPr lang="en-US" dirty="0" smtClean="0"/>
              <a:t>Alert to environment</a:t>
            </a:r>
          </a:p>
          <a:p>
            <a:pPr lvl="1"/>
            <a:r>
              <a:rPr lang="en-US" dirty="0" smtClean="0"/>
              <a:t>Emergency numbers nearby</a:t>
            </a:r>
          </a:p>
          <a:p>
            <a:pPr lvl="1"/>
            <a:r>
              <a:rPr lang="en-US" dirty="0" smtClean="0"/>
              <a:t>Every person greeted</a:t>
            </a:r>
          </a:p>
          <a:p>
            <a:pPr lvl="1"/>
            <a:r>
              <a:rPr lang="en-US" dirty="0" smtClean="0"/>
              <a:t>Friendly, brief eye contact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Responding to:</a:t>
            </a:r>
          </a:p>
          <a:p>
            <a:pPr lvl="1"/>
            <a:r>
              <a:rPr lang="en-US" dirty="0" smtClean="0"/>
              <a:t>Short as possible</a:t>
            </a:r>
          </a:p>
          <a:p>
            <a:pPr lvl="1"/>
            <a:r>
              <a:rPr lang="en-US" dirty="0" smtClean="0"/>
              <a:t>Obey and ask</a:t>
            </a:r>
          </a:p>
          <a:p>
            <a:pPr lvl="1"/>
            <a:r>
              <a:rPr lang="en-US" dirty="0" smtClean="0"/>
              <a:t>Avoid startling</a:t>
            </a:r>
          </a:p>
          <a:p>
            <a:pPr lvl="1"/>
            <a:r>
              <a:rPr lang="en-US" dirty="0" smtClean="0"/>
              <a:t>Assume a weapon</a:t>
            </a:r>
          </a:p>
          <a:p>
            <a:pPr lvl="1"/>
            <a:r>
              <a:rPr lang="en-US" dirty="0" smtClean="0"/>
              <a:t>Never try to stop, prevent, chase, approach</a:t>
            </a:r>
          </a:p>
          <a:p>
            <a:pPr lvl="1"/>
            <a:r>
              <a:rPr lang="en-US" dirty="0" smtClean="0"/>
              <a:t>Record ID information</a:t>
            </a:r>
          </a:p>
          <a:p>
            <a:pPr lvl="1"/>
            <a:r>
              <a:rPr lang="en-US" dirty="0" smtClean="0"/>
              <a:t>Call police, follow employer’s policies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alone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regular check in person or by phone</a:t>
            </a:r>
          </a:p>
          <a:p>
            <a:r>
              <a:rPr lang="en-US" dirty="0" smtClean="0"/>
              <a:t>Avoid breaks in isolated or dark areas</a:t>
            </a:r>
          </a:p>
          <a:p>
            <a:r>
              <a:rPr lang="en-US" dirty="0" smtClean="0"/>
              <a:t>Avoid emptying trash at night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and the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involve strangers, customers, visitors, co-workers, or former co-workers</a:t>
            </a:r>
          </a:p>
          <a:p>
            <a:r>
              <a:rPr lang="en-US" dirty="0" smtClean="0"/>
              <a:t>Can result from actions at work</a:t>
            </a:r>
          </a:p>
          <a:p>
            <a:r>
              <a:rPr lang="en-US" dirty="0" smtClean="0"/>
              <a:t>Can result from situations unrelated to work</a:t>
            </a:r>
          </a:p>
          <a:p>
            <a:r>
              <a:rPr lang="en-US" dirty="0" smtClean="0"/>
              <a:t>Some occupations pose a greater risk of violence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and the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Employer responsibilities:</a:t>
            </a:r>
          </a:p>
          <a:p>
            <a:pPr lvl="1"/>
            <a:r>
              <a:rPr lang="en-US" dirty="0" smtClean="0"/>
              <a:t>Written policy and prevention program, communicated to employees</a:t>
            </a:r>
          </a:p>
          <a:p>
            <a:pPr lvl="1"/>
            <a:r>
              <a:rPr lang="en-US" dirty="0" smtClean="0"/>
              <a:t>Training in preventive measures</a:t>
            </a:r>
          </a:p>
          <a:p>
            <a:pPr lvl="1"/>
            <a:r>
              <a:rPr lang="en-US" dirty="0" smtClean="0"/>
              <a:t>Plan practice</a:t>
            </a:r>
          </a:p>
          <a:p>
            <a:pPr lvl="1"/>
            <a:r>
              <a:rPr lang="en-US" dirty="0" smtClean="0"/>
              <a:t>Safety measures</a:t>
            </a:r>
          </a:p>
          <a:p>
            <a:pPr lvl="1"/>
            <a:r>
              <a:rPr lang="en-US" dirty="0" smtClean="0"/>
              <a:t>Victim support</a:t>
            </a:r>
          </a:p>
          <a:p>
            <a:pPr lvl="1"/>
            <a:r>
              <a:rPr lang="en-US" dirty="0" smtClean="0"/>
              <a:t>Applicant background checks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Fair and consistent disciplinary procedures</a:t>
            </a:r>
          </a:p>
          <a:p>
            <a:pPr lvl="1"/>
            <a:r>
              <a:rPr lang="en-US" dirty="0" smtClean="0"/>
              <a:t>Climate of trust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and the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Employee responsibilities:</a:t>
            </a:r>
          </a:p>
          <a:p>
            <a:pPr lvl="1"/>
            <a:r>
              <a:rPr lang="en-US" dirty="0" smtClean="0"/>
              <a:t>Attention to warning signs</a:t>
            </a:r>
          </a:p>
          <a:p>
            <a:pPr lvl="1"/>
            <a:r>
              <a:rPr lang="en-US" dirty="0" smtClean="0"/>
              <a:t>Threats taken seriously</a:t>
            </a:r>
          </a:p>
          <a:p>
            <a:pPr lvl="1"/>
            <a:r>
              <a:rPr lang="en-US" dirty="0" smtClean="0"/>
              <a:t>Employer’s policies known</a:t>
            </a:r>
          </a:p>
          <a:p>
            <a:pPr lvl="1"/>
            <a:r>
              <a:rPr lang="en-US" dirty="0" smtClean="0"/>
              <a:t>Work area secure</a:t>
            </a:r>
          </a:p>
          <a:p>
            <a:pPr lvl="1"/>
            <a:r>
              <a:rPr lang="en-US" dirty="0" smtClean="0"/>
              <a:t>Alert to strangers</a:t>
            </a:r>
          </a:p>
          <a:p>
            <a:pPr lvl="1"/>
            <a:r>
              <a:rPr lang="en-US" dirty="0" smtClean="0"/>
              <a:t>Threats or disruptive behavior noted and reported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US" dirty="0" smtClean="0"/>
              <a:t>Response to threatening individuals according to policies</a:t>
            </a:r>
          </a:p>
          <a:p>
            <a:pPr lvl="1"/>
            <a:r>
              <a:rPr lang="en-US" dirty="0" smtClean="0"/>
              <a:t>Avoidance of unsafe areas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and the workplace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Prevention plan elements:</a:t>
            </a:r>
          </a:p>
          <a:p>
            <a:pPr lvl="1"/>
            <a:r>
              <a:rPr lang="en-US" dirty="0" smtClean="0"/>
              <a:t>Written policy statement</a:t>
            </a:r>
          </a:p>
          <a:p>
            <a:pPr lvl="1"/>
            <a:r>
              <a:rPr lang="en-US" dirty="0" smtClean="0"/>
              <a:t>Pre-employment screening procedures</a:t>
            </a:r>
          </a:p>
          <a:p>
            <a:pPr lvl="1"/>
            <a:r>
              <a:rPr lang="en-US" dirty="0" smtClean="0"/>
              <a:t>Termination and layoff procedures</a:t>
            </a:r>
          </a:p>
          <a:p>
            <a:pPr lvl="1"/>
            <a:r>
              <a:rPr lang="en-US" dirty="0" smtClean="0"/>
              <a:t>Acceptable workplace behavior</a:t>
            </a:r>
          </a:p>
          <a:p>
            <a:pPr lvl="1"/>
            <a:r>
              <a:rPr lang="en-US" dirty="0" smtClean="0"/>
              <a:t>Consequences of unacceptable behavior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Related training programs for employees</a:t>
            </a:r>
          </a:p>
          <a:p>
            <a:pPr lvl="1"/>
            <a:r>
              <a:rPr lang="en-US" dirty="0" smtClean="0"/>
              <a:t>Crisis-response plan</a:t>
            </a:r>
          </a:p>
          <a:p>
            <a:pPr lvl="1"/>
            <a:r>
              <a:rPr lang="en-US" dirty="0" smtClean="0"/>
              <a:t>Security measures</a:t>
            </a:r>
          </a:p>
          <a:p>
            <a:pPr lvl="1"/>
            <a:r>
              <a:rPr lang="en-US" dirty="0" smtClean="0"/>
              <a:t>EAP details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anger</a:t>
            </a:r>
            <a:br>
              <a:rPr lang="en-US" dirty="0" smtClean="0"/>
            </a:br>
            <a:r>
              <a:rPr lang="en-US" dirty="0" smtClean="0"/>
              <a:t>and resolving conflict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Anger is a normal human response.</a:t>
            </a:r>
          </a:p>
          <a:p>
            <a:r>
              <a:rPr lang="en-US" dirty="0" smtClean="0"/>
              <a:t>Anger can range from irritation to rage.</a:t>
            </a:r>
          </a:p>
          <a:p>
            <a:r>
              <a:rPr lang="en-US" dirty="0" smtClean="0"/>
              <a:t>Anger and aggression are different.</a:t>
            </a:r>
          </a:p>
          <a:p>
            <a:r>
              <a:rPr lang="en-US" dirty="0" smtClean="0"/>
              <a:t>Triggers or red flags to anger can be internal or external.</a:t>
            </a:r>
          </a:p>
          <a:p>
            <a:r>
              <a:rPr lang="en-US" dirty="0" smtClean="0"/>
              <a:t>Myths exist about anger.</a:t>
            </a:r>
          </a:p>
          <a:p>
            <a:r>
              <a:rPr lang="en-US" dirty="0" smtClean="0"/>
              <a:t>Anger might not lead to aggression, but can still cause problems at work.</a:t>
            </a:r>
          </a:p>
          <a:p>
            <a:r>
              <a:rPr lang="en-US" dirty="0" smtClean="0"/>
              <a:t>Physical aggression or violence can lead to arrest and jail.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anger</a:t>
            </a:r>
            <a:br>
              <a:rPr lang="en-US" dirty="0" smtClean="0"/>
            </a:br>
            <a:r>
              <a:rPr lang="en-US" dirty="0" smtClean="0"/>
              <a:t>and resolving 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dirty="0" smtClean="0"/>
              <a:t>Conflict resolution process:</a:t>
            </a:r>
          </a:p>
          <a:p>
            <a:pPr marL="822960" lvl="1" indent="-457200"/>
            <a:r>
              <a:rPr lang="en-US" dirty="0" smtClean="0"/>
              <a:t>Step 1: Identify the underlying problem.</a:t>
            </a:r>
          </a:p>
          <a:p>
            <a:pPr marL="822960" lvl="1" indent="-457200"/>
            <a:r>
              <a:rPr lang="en-US" dirty="0" smtClean="0"/>
              <a:t>Step 2: Identify how you feel.</a:t>
            </a:r>
          </a:p>
          <a:p>
            <a:pPr marL="822960" lvl="1" indent="-457200"/>
            <a:r>
              <a:rPr lang="en-US" dirty="0" smtClean="0"/>
              <a:t>Step 3: Identify the impact of the problem.</a:t>
            </a:r>
          </a:p>
          <a:p>
            <a:pPr marL="822960" lvl="1" indent="-457200"/>
            <a:r>
              <a:rPr lang="en-US" dirty="0" smtClean="0"/>
              <a:t>Step 4: Decide whether to resolve the conflict.</a:t>
            </a:r>
          </a:p>
          <a:p>
            <a:pPr marL="822960" lvl="1" indent="-457200"/>
            <a:r>
              <a:rPr lang="en-US" dirty="0" smtClean="0"/>
              <a:t>Step 5: Work to resolve the conflict, if needed.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Parking your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Lock doors, roll up windows first</a:t>
            </a:r>
          </a:p>
          <a:p>
            <a:r>
              <a:rPr lang="en-US" dirty="0" smtClean="0"/>
              <a:t>Be alert</a:t>
            </a:r>
          </a:p>
          <a:p>
            <a:r>
              <a:rPr lang="en-US" dirty="0" smtClean="0"/>
              <a:t>Park where well-lighted and visible</a:t>
            </a:r>
          </a:p>
          <a:p>
            <a:r>
              <a:rPr lang="en-US" dirty="0" smtClean="0"/>
              <a:t>Use buddy system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difficult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on emotions first</a:t>
            </a:r>
          </a:p>
          <a:p>
            <a:r>
              <a:rPr lang="en-US" dirty="0" smtClean="0"/>
              <a:t>Remain calm and respectful</a:t>
            </a:r>
          </a:p>
          <a:p>
            <a:r>
              <a:rPr lang="en-US" dirty="0" smtClean="0"/>
              <a:t>Try to calm other person</a:t>
            </a:r>
          </a:p>
          <a:p>
            <a:r>
              <a:rPr lang="en-US" dirty="0" smtClean="0"/>
              <a:t>Listen and acknowledge</a:t>
            </a:r>
          </a:p>
          <a:p>
            <a:r>
              <a:rPr lang="en-US" dirty="0" smtClean="0"/>
              <a:t>Focus on facts and issues</a:t>
            </a:r>
          </a:p>
          <a:p>
            <a:r>
              <a:rPr lang="en-US" dirty="0" smtClean="0"/>
              <a:t>Ignore insults</a:t>
            </a:r>
          </a:p>
          <a:p>
            <a:r>
              <a:rPr lang="en-US" dirty="0" smtClean="0"/>
              <a:t>No arguing, touching, insulting, talking down</a:t>
            </a:r>
          </a:p>
          <a:p>
            <a:r>
              <a:rPr lang="en-US" dirty="0" smtClean="0"/>
              <a:t>Offer to forward the concern, if needed</a:t>
            </a:r>
          </a:p>
          <a:p>
            <a:r>
              <a:rPr lang="en-US" dirty="0" smtClean="0"/>
              <a:t>Ask for help from supervisor or manager, if needed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rk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DarkGreen</Template>
  <TotalTime>70</TotalTime>
  <Words>475</Words>
  <Application>Microsoft Office PowerPoint</Application>
  <PresentationFormat>On-screen Show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DarkGreen</vt:lpstr>
      <vt:lpstr>Managing Anger and Preventing Violence</vt:lpstr>
      <vt:lpstr>Violence and the Workplace</vt:lpstr>
      <vt:lpstr>Violence and the workplace</vt:lpstr>
      <vt:lpstr>Violence and the workplace</vt:lpstr>
      <vt:lpstr>Violence and the workplace</vt:lpstr>
      <vt:lpstr>Managing anger and resolving conflict</vt:lpstr>
      <vt:lpstr>Managing anger and resolving conflict</vt:lpstr>
      <vt:lpstr>Parking your vehicle</vt:lpstr>
      <vt:lpstr>Handling difficult people</vt:lpstr>
      <vt:lpstr>Answering the telephone</vt:lpstr>
      <vt:lpstr>Preventing and responding to a robbery</vt:lpstr>
      <vt:lpstr>Working alone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Anger and Preventing Violence</dc:title>
  <dc:creator>CMAIL</dc:creator>
  <cp:lastModifiedBy>Tracy Boyington</cp:lastModifiedBy>
  <cp:revision>18</cp:revision>
  <dcterms:created xsi:type="dcterms:W3CDTF">2008-05-15T17:58:37Z</dcterms:created>
  <dcterms:modified xsi:type="dcterms:W3CDTF">2018-06-26T14:14:15Z</dcterms:modified>
</cp:coreProperties>
</file>